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7"/>
  </p:notesMasterIdLst>
  <p:sldIdLst>
    <p:sldId id="256" r:id="rId2"/>
    <p:sldId id="280" r:id="rId3"/>
    <p:sldId id="258" r:id="rId4"/>
    <p:sldId id="273" r:id="rId5"/>
    <p:sldId id="257" r:id="rId6"/>
    <p:sldId id="259" r:id="rId7"/>
    <p:sldId id="277" r:id="rId8"/>
    <p:sldId id="264" r:id="rId9"/>
    <p:sldId id="265" r:id="rId10"/>
    <p:sldId id="269" r:id="rId11"/>
    <p:sldId id="260" r:id="rId12"/>
    <p:sldId id="278" r:id="rId13"/>
    <p:sldId id="279" r:id="rId14"/>
    <p:sldId id="267" r:id="rId15"/>
    <p:sldId id="268" r:id="rId16"/>
  </p:sldIdLst>
  <p:sldSz cx="12192000" cy="6858000"/>
  <p:notesSz cx="6858000" cy="91440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-52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я фотография с подписью">
  <p:cSld name="Панорамная фотография с подписью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pic" idx="2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пись">
  <p:cSld name="Заголовок и подпись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 с подписью">
  <p:cSld name="Цитата с подписью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ru-RU" sz="8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ru-RU" sz="8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Карточка имени">
  <p:cSld name="Карточка имени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ри колонки">
  <p:cSld name="Три колонки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олбец с тремя рисунками">
  <p:cSld name="Столбец с тремя рисунками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2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7" name="Google Shape;117;p16"/>
          <p:cNvSpPr txBox="1">
            <a:spLocks noGrp="1"/>
          </p:cNvSpPr>
          <p:nvPr>
            <p:ph type="body" idx="3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4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6"/>
          <p:cNvSpPr>
            <a:spLocks noGrp="1"/>
          </p:cNvSpPr>
          <p:nvPr>
            <p:ph type="pic" idx="5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0" name="Google Shape;120;p16"/>
          <p:cNvSpPr txBox="1">
            <a:spLocks noGrp="1"/>
          </p:cNvSpPr>
          <p:nvPr>
            <p:ph type="body" idx="6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7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8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16"/>
          <p:cNvSpPr txBox="1">
            <a:spLocks noGrp="1"/>
          </p:cNvSpPr>
          <p:nvPr>
            <p:ph type="body" idx="9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 rot="5400000">
            <a:off x="4083938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ертикальный заголовок и текст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 rot="5400000">
            <a:off x="8525934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C2-HD-TO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/>
        </p:nvSpPr>
        <p:spPr>
          <a:xfrm>
            <a:off x="1600200" y="2609850"/>
            <a:ext cx="8517075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 </a:t>
            </a:r>
            <a:r>
              <a:rPr lang="ru-RU" sz="6000" b="1" i="0" u="none" strike="noStrike" cap="none" dirty="0" err="1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bookTalk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Мобильное приложения для организации деятельности книжных клубов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Дополнительные технологии и сервисы, используемые в процессе разработки:</a:t>
            </a:r>
          </a:p>
          <a:p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ru-RU" dirty="0" smtClean="0"/>
              <a:t>и </a:t>
            </a:r>
            <a:r>
              <a:rPr lang="en-US" dirty="0" smtClean="0"/>
              <a:t>GitHub</a:t>
            </a:r>
          </a:p>
          <a:p>
            <a:r>
              <a:rPr lang="en-US" dirty="0" smtClean="0"/>
              <a:t>Trello</a:t>
            </a:r>
          </a:p>
          <a:p>
            <a:r>
              <a:rPr lang="en-US" dirty="0" smtClean="0"/>
              <a:t>Miro</a:t>
            </a:r>
          </a:p>
          <a:p>
            <a:r>
              <a:rPr lang="en-US" dirty="0" err="1" smtClean="0"/>
              <a:t>Figma</a:t>
            </a:r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25" y="2986087"/>
            <a:ext cx="38100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DC7A4-68E9-47B8-A979-3D538675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Бизнес модель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66E265-9D6A-422D-9C3A-E4CC94D50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/>
              <a:t>Данное приложения создаётся с целью монетизации данных пользователя в соответствии с Федеральным законом "О персональных данных" от 27.07.2006 N </a:t>
            </a:r>
            <a:r>
              <a:rPr lang="ru-RU" dirty="0" smtClean="0"/>
              <a:t>152-ФЗ.</a:t>
            </a:r>
          </a:p>
          <a:p>
            <a:pPr marL="114300" indent="0">
              <a:buNone/>
            </a:pPr>
            <a:endParaRPr lang="ru-RU" dirty="0" smtClean="0"/>
          </a:p>
          <a:p>
            <a:pPr marL="114300" indent="0">
              <a:buNone/>
            </a:pPr>
            <a:r>
              <a:rPr lang="ru-RU" dirty="0"/>
              <a:t>В </a:t>
            </a:r>
            <a:r>
              <a:rPr lang="ru-RU" dirty="0" smtClean="0"/>
              <a:t>будущем </a:t>
            </a:r>
            <a:r>
              <a:rPr lang="ru-RU" dirty="0"/>
              <a:t>планируется внедрение системы оплаты подписок, которая предоставит пользователям доступ к специальным функциям для управления клубом. Это входит в наши долгосрочные планы по развитию и улучшению </a:t>
            </a:r>
            <a:r>
              <a:rPr lang="ru-RU" dirty="0" smtClean="0"/>
              <a:t>приложения.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26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развитие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Краткосрочные:</a:t>
            </a:r>
          </a:p>
          <a:p>
            <a:r>
              <a:rPr lang="ru-RU" dirty="0" smtClean="0"/>
              <a:t>Разработка системы рекомендации клубов на основе предпочтений пользователя</a:t>
            </a:r>
          </a:p>
          <a:p>
            <a:r>
              <a:rPr lang="ru-RU" dirty="0" smtClean="0"/>
              <a:t>Реализация возможности эффективно управлять своими клубами, редактировать </a:t>
            </a:r>
            <a:r>
              <a:rPr lang="ru-RU" dirty="0" smtClean="0"/>
              <a:t>обсуждения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560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развитие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Долгосрочные</a:t>
            </a:r>
            <a:r>
              <a:rPr lang="en-US" dirty="0" smtClean="0"/>
              <a:t>:</a:t>
            </a:r>
          </a:p>
          <a:p>
            <a:pPr lvl="0"/>
            <a:r>
              <a:rPr lang="ru-RU" dirty="0"/>
              <a:t>Расширение возможностей администратора клуба и введение платной подписки для доступа к этим возможностям;</a:t>
            </a:r>
          </a:p>
          <a:p>
            <a:pPr lvl="0"/>
            <a:r>
              <a:rPr lang="ru-RU" dirty="0"/>
              <a:t>Добавление базы книг для ведения списка прочитанных и читаемых в данный момент книг на странице клуба, а также для ведения списка прочитанных книг на странице пользователя;</a:t>
            </a:r>
          </a:p>
          <a:p>
            <a:pPr lvl="0"/>
            <a:r>
              <a:rPr lang="ru-RU" dirty="0"/>
              <a:t>Добавление рейтинговой системы клубов;</a:t>
            </a:r>
          </a:p>
          <a:p>
            <a:pPr lvl="0"/>
            <a:r>
              <a:rPr lang="ru-RU" dirty="0"/>
              <a:t>Добавление системы рекомендаций на основе нейронных сетей.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313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Дизайн основных экранов приложения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7870" y="2057401"/>
            <a:ext cx="2026285" cy="450342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5171714" y="2057401"/>
            <a:ext cx="2026285" cy="450342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7576820" y="2057401"/>
            <a:ext cx="1483995" cy="4503420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5"/>
          <a:stretch>
            <a:fillRect/>
          </a:stretch>
        </p:blipFill>
        <p:spPr>
          <a:xfrm>
            <a:off x="2858589" y="2057401"/>
            <a:ext cx="2026285" cy="4503420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6"/>
          <a:stretch>
            <a:fillRect/>
          </a:stretch>
        </p:blipFill>
        <p:spPr>
          <a:xfrm>
            <a:off x="9545249" y="2057401"/>
            <a:ext cx="2026285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052" y="2507279"/>
            <a:ext cx="2938463" cy="2972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30869" y="1954568"/>
            <a:ext cx="2832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entury Gothic" panose="020B0502020202020204" pitchFamily="34" charset="0"/>
              </a:rPr>
              <a:t>Github</a:t>
            </a:r>
            <a:r>
              <a:rPr lang="en-US" sz="2400" dirty="0" smtClean="0">
                <a:latin typeface="Century Gothic" panose="020B0502020202020204" pitchFamily="34" charset="0"/>
              </a:rPr>
              <a:t> Repository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ru-RU" dirty="0" smtClean="0"/>
              <a:t>разработчиков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>
          <a:xfrm>
            <a:off x="233217" y="2213033"/>
            <a:ext cx="10820400" cy="4024125"/>
          </a:xfrm>
        </p:spPr>
        <p:txBody>
          <a:bodyPr/>
          <a:lstStyle/>
          <a:p>
            <a:r>
              <a:rPr lang="ru-RU" dirty="0" smtClean="0"/>
              <a:t>Александр Котов – Системный аналитик, </a:t>
            </a:r>
            <a:r>
              <a:rPr lang="en-US" dirty="0" smtClean="0"/>
              <a:t>Backend developer</a:t>
            </a:r>
            <a:endParaRPr lang="ru-RU" dirty="0" smtClean="0"/>
          </a:p>
          <a:p>
            <a:pPr marL="114300" indent="0">
              <a:buNone/>
            </a:pPr>
            <a:endParaRPr lang="ru-RU" dirty="0" smtClean="0"/>
          </a:p>
          <a:p>
            <a:r>
              <a:rPr lang="ru-RU" dirty="0" smtClean="0"/>
              <a:t>Мария Ларина</a:t>
            </a:r>
            <a:r>
              <a:rPr lang="en-US" dirty="0" smtClean="0"/>
              <a:t> – Project manager, Mobile developer</a:t>
            </a:r>
          </a:p>
          <a:p>
            <a:endParaRPr lang="ru-RU" dirty="0" smtClean="0"/>
          </a:p>
          <a:p>
            <a:r>
              <a:rPr lang="ru-RU" dirty="0" smtClean="0"/>
              <a:t>Евгений Федосеев</a:t>
            </a:r>
            <a:r>
              <a:rPr lang="en-US" dirty="0" smtClean="0"/>
              <a:t> – </a:t>
            </a:r>
            <a:r>
              <a:rPr lang="ru-RU" dirty="0"/>
              <a:t>Бизнес </a:t>
            </a:r>
            <a:r>
              <a:rPr lang="ru-RU" dirty="0" smtClean="0"/>
              <a:t>аналитик, </a:t>
            </a:r>
            <a:r>
              <a:rPr lang="en-US" dirty="0" smtClean="0"/>
              <a:t>Mobile developer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ru-RU" dirty="0"/>
              <a:t>Содержание</a:t>
            </a:r>
            <a:endParaRPr dirty="0"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685800" y="2057401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Проблема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Аналоги</a:t>
            </a:r>
            <a:endParaRPr lang="en-US" sz="2400" dirty="0" smtClean="0"/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Сравнение аналогов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Конкурентное преимущество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Технологии</a:t>
            </a:r>
            <a:endParaRPr lang="ru-RU" sz="2400" dirty="0" smtClean="0"/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Бизнес модель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Планы на развитие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Дизайн </a:t>
            </a:r>
            <a:r>
              <a:rPr lang="ru-RU" sz="2400" dirty="0" smtClean="0"/>
              <a:t>основных экранов приложения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ru-RU" dirty="0" smtClean="0"/>
              <a:t>На русскоязычном рынке нет мобильного приложения для автоматизации деятельности книжных клубов.</a:t>
            </a:r>
            <a:r>
              <a:rPr lang="en-US" dirty="0" smtClean="0"/>
              <a:t> </a:t>
            </a:r>
            <a:r>
              <a:rPr lang="ru-RU" dirty="0" smtClean="0"/>
              <a:t>Для управления сразу несколькими клубами нет подходящего приложения на всем рынке</a:t>
            </a:r>
            <a:r>
              <a:rPr lang="en-US" dirty="0" smtClean="0"/>
              <a:t> </a:t>
            </a:r>
            <a:r>
              <a:rPr lang="ru-RU" dirty="0" smtClean="0"/>
              <a:t>вовсе. </a:t>
            </a:r>
          </a:p>
          <a:p>
            <a:pPr marL="11430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Большинство книжных клубов ведут свою деятельность в социальных сетях, что, естественно не очень удобно как для участников, так и для создателя клуба</a:t>
            </a:r>
            <a:r>
              <a:rPr lang="ru-RU" dirty="0" smtClean="0"/>
              <a:t>.</a:t>
            </a:r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r>
              <a:rPr lang="ru-RU" dirty="0"/>
              <a:t>Приложение разрабатывается для</a:t>
            </a:r>
            <a:r>
              <a:rPr lang="en-US" dirty="0"/>
              <a:t>:</a:t>
            </a:r>
          </a:p>
          <a:p>
            <a:r>
              <a:rPr lang="ru-RU" dirty="0"/>
              <a:t>Организаторов книжных клубов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Читателей и любителей книг</a:t>
            </a:r>
            <a:r>
              <a:rPr lang="en-US" dirty="0"/>
              <a:t>;</a:t>
            </a:r>
            <a:endParaRPr lang="ru-RU" dirty="0"/>
          </a:p>
          <a:p>
            <a:pPr marL="1143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4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ru-RU" dirty="0"/>
              <a:t>Аналоги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9700" indent="0">
              <a:spcBef>
                <a:spcPts val="0"/>
              </a:spcBef>
              <a:buSzPts val="2200"/>
              <a:buNone/>
            </a:pPr>
            <a:r>
              <a:rPr lang="ru-RU" sz="1800" b="1" i="0" u="none" strike="noStrike" dirty="0">
                <a:solidFill>
                  <a:srgbClr val="141516"/>
                </a:solidFill>
                <a:effectLst/>
                <a:latin typeface="Montserrat" panose="020B0604020202020204" pitchFamily="2" charset="-52"/>
              </a:rPr>
              <a:t>Рассматривались следующие</a:t>
            </a:r>
          </a:p>
          <a:p>
            <a:pPr marL="139700" indent="0">
              <a:spcBef>
                <a:spcPts val="0"/>
              </a:spcBef>
              <a:buSzPts val="2200"/>
              <a:buNone/>
            </a:pPr>
            <a:r>
              <a:rPr lang="ru-RU" sz="1800" b="1" i="0" u="none" strike="noStrike" dirty="0">
                <a:solidFill>
                  <a:srgbClr val="141516"/>
                </a:solidFill>
                <a:effectLst/>
                <a:latin typeface="Montserrat" panose="020B0604020202020204" pitchFamily="2" charset="-52"/>
              </a:rPr>
              <a:t>приложения:</a:t>
            </a:r>
          </a:p>
          <a:p>
            <a:pPr marL="139700" indent="0">
              <a:spcBef>
                <a:spcPts val="0"/>
              </a:spcBef>
              <a:buSzPts val="2200"/>
              <a:buNone/>
            </a:pP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/>
              <a:t>Book Club by </a:t>
            </a:r>
            <a:r>
              <a:rPr lang="en-US" dirty="0" err="1" smtClean="0"/>
              <a:t>bookmovement</a:t>
            </a:r>
            <a:r>
              <a:rPr lang="en-US" dirty="0" smtClean="0"/>
              <a:t>;</a:t>
            </a: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 err="1" smtClean="0"/>
              <a:t>BookSloth</a:t>
            </a:r>
            <a:r>
              <a:rPr lang="en-US" dirty="0" smtClean="0"/>
              <a:t>;</a:t>
            </a: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endParaRPr lang="en-US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 err="1" smtClean="0"/>
              <a:t>Bookship</a:t>
            </a:r>
            <a:r>
              <a:rPr lang="en-US" dirty="0" smtClean="0"/>
              <a:t>;</a:t>
            </a: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 err="1"/>
              <a:t>BookClubs</a:t>
            </a:r>
            <a:r>
              <a:rPr lang="en-US" dirty="0"/>
              <a:t>: Book club </a:t>
            </a:r>
            <a:r>
              <a:rPr lang="en-US" dirty="0" smtClean="0"/>
              <a:t>organizer.</a:t>
            </a:r>
            <a:endParaRPr lang="ru-RU" dirty="0"/>
          </a:p>
          <a:p>
            <a:pPr marL="139700" indent="0">
              <a:spcBef>
                <a:spcPts val="0"/>
              </a:spcBef>
              <a:buSzPts val="2200"/>
              <a:buNone/>
            </a:pPr>
            <a:endParaRPr lang="en-US" dirty="0"/>
          </a:p>
        </p:txBody>
      </p:sp>
      <p:sp>
        <p:nvSpPr>
          <p:cNvPr id="151" name="Google Shape;151;p20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pic>
        <p:nvPicPr>
          <p:cNvPr id="1028" name="Picture 4" descr="The Book Club App - Book Club by Book Movement">
            <a:extLst>
              <a:ext uri="{FF2B5EF4-FFF2-40B4-BE49-F238E27FC236}">
                <a16:creationId xmlns:a16="http://schemas.microsoft.com/office/drawing/2014/main" id="{D6C927F7-6CE1-43A8-A7E3-B13599DD4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613" y="2139466"/>
            <a:ext cx="1824657" cy="18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риложения в Google Play – BookSloth">
            <a:extLst>
              <a:ext uri="{FF2B5EF4-FFF2-40B4-BE49-F238E27FC236}">
                <a16:creationId xmlns:a16="http://schemas.microsoft.com/office/drawing/2014/main" id="{0A1955AC-EE0A-43BD-B354-70784576F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270" y="2158936"/>
            <a:ext cx="1824657" cy="18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kship - a Social Reading app">
            <a:extLst>
              <a:ext uri="{FF2B5EF4-FFF2-40B4-BE49-F238E27FC236}">
                <a16:creationId xmlns:a16="http://schemas.microsoft.com/office/drawing/2014/main" id="{57CED7A2-3FE8-4D08-BCD9-0533B157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40" y="3909029"/>
            <a:ext cx="2880804" cy="150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okclubs: Book Club Organizer - Apps on Google Play">
            <a:extLst>
              <a:ext uri="{FF2B5EF4-FFF2-40B4-BE49-F238E27FC236}">
                <a16:creationId xmlns:a16="http://schemas.microsoft.com/office/drawing/2014/main" id="{87A5E9BA-DA9B-4798-9636-9FAFC88EE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270" y="3972163"/>
            <a:ext cx="1824656" cy="18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C22A8-6C6A-4050-BE56-5F55900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аналогов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065EE0-88C9-4E9D-8771-3B4BE9DF7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400" dirty="0" smtClean="0"/>
              <a:t>У аналогов нет возможности:</a:t>
            </a:r>
          </a:p>
          <a:p>
            <a:pPr marL="114300" indent="0">
              <a:buNone/>
            </a:pPr>
            <a:endParaRPr lang="ru-RU" sz="2400" dirty="0"/>
          </a:p>
          <a:p>
            <a:r>
              <a:rPr lang="ru-RU" sz="2400" dirty="0"/>
              <a:t>Управлять сразу несколькими </a:t>
            </a:r>
            <a:r>
              <a:rPr lang="ru-RU" sz="2400" dirty="0" smtClean="0"/>
              <a:t>клубами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endParaRPr lang="ru-RU" sz="2400" dirty="0"/>
          </a:p>
          <a:p>
            <a:r>
              <a:rPr lang="ru-RU" sz="2400" dirty="0"/>
              <a:t>Смотреть рекомендованные </a:t>
            </a:r>
            <a:r>
              <a:rPr lang="ru-RU" sz="2400" dirty="0" smtClean="0"/>
              <a:t>клубы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endParaRPr lang="ru-RU" sz="2400" dirty="0"/>
          </a:p>
          <a:p>
            <a:r>
              <a:rPr lang="ru-RU" sz="2400" dirty="0"/>
              <a:t>Участвовать в обсуждении интересующих </a:t>
            </a:r>
            <a:r>
              <a:rPr lang="ru-RU" sz="2400" dirty="0" smtClean="0"/>
              <a:t>тем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6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Конкурентное преимущество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/>
              <a:t>Приложение </a:t>
            </a:r>
            <a:r>
              <a:rPr lang="ru-RU" dirty="0" err="1"/>
              <a:t>bookTalk</a:t>
            </a:r>
            <a:r>
              <a:rPr lang="ru-RU" dirty="0"/>
              <a:t> предлагает инновационный для русскоязычного рынка подход, объединяя возможности поиска клубов, участия в обсуждениях и планирования мероприятий. Система рекомендаций позволит пользователям быстро находить сообщества единомышленников, а удобные функции для создателя клуба позволят эффективно организовывать его деятельность.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666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Frontend </a:t>
            </a:r>
            <a:r>
              <a:rPr lang="ru-RU" dirty="0" smtClean="0"/>
              <a:t>Разработка</a:t>
            </a:r>
            <a:r>
              <a:rPr lang="en-US" dirty="0" smtClean="0"/>
              <a:t>:</a:t>
            </a:r>
          </a:p>
          <a:p>
            <a:r>
              <a:rPr lang="en-US" dirty="0"/>
              <a:t>Dart </a:t>
            </a:r>
            <a:r>
              <a:rPr lang="ru-RU" dirty="0"/>
              <a:t>версия </a:t>
            </a:r>
            <a:r>
              <a:rPr lang="ru-RU" dirty="0" smtClean="0"/>
              <a:t>2.19.0</a:t>
            </a:r>
            <a:endParaRPr lang="en-US" dirty="0" smtClean="0"/>
          </a:p>
          <a:p>
            <a:r>
              <a:rPr lang="en-US" dirty="0"/>
              <a:t>Flutter SDK </a:t>
            </a:r>
            <a:r>
              <a:rPr lang="ru-RU" dirty="0"/>
              <a:t>версия </a:t>
            </a:r>
            <a:r>
              <a:rPr lang="en-US" dirty="0"/>
              <a:t>3.7.6</a:t>
            </a:r>
            <a:endParaRPr lang="ru-RU" dirty="0"/>
          </a:p>
        </p:txBody>
      </p:sp>
      <p:pic>
        <p:nvPicPr>
          <p:cNvPr id="1040" name="Picture 16" descr="https://i.pinimg.com/originals/a2/29/2b/a2292b8c9422d5be494e950cd0bb10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1537054"/>
            <a:ext cx="5102225" cy="26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www.fraudcu.com/wp-content/uploads/2023/08/70760bf1e88b184bb1bc_1600x7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1" y="3651496"/>
            <a:ext cx="6206426" cy="30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Backend </a:t>
            </a:r>
            <a:r>
              <a:rPr lang="ru-RU" dirty="0" smtClean="0"/>
              <a:t>Разработка</a:t>
            </a:r>
            <a:r>
              <a:rPr lang="en-US" dirty="0" smtClean="0"/>
              <a:t>:</a:t>
            </a:r>
          </a:p>
          <a:p>
            <a:r>
              <a:rPr lang="en-US" dirty="0" smtClean="0"/>
              <a:t>Python 3.9</a:t>
            </a:r>
          </a:p>
          <a:p>
            <a:r>
              <a:rPr lang="en-US" dirty="0" smtClean="0"/>
              <a:t>Django 3.2.5</a:t>
            </a:r>
          </a:p>
          <a:p>
            <a:r>
              <a:rPr lang="en-US" dirty="0" smtClean="0"/>
              <a:t>MySQL</a:t>
            </a:r>
          </a:p>
          <a:p>
            <a:r>
              <a:rPr lang="en-US" dirty="0" smtClean="0"/>
              <a:t>Swagger </a:t>
            </a:r>
          </a:p>
          <a:p>
            <a:r>
              <a:rPr lang="en-US" dirty="0" smtClean="0"/>
              <a:t>Nginx</a:t>
            </a:r>
          </a:p>
          <a:p>
            <a:r>
              <a:rPr lang="en-US" dirty="0" err="1" smtClean="0"/>
              <a:t>uWSGI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2051" name="Picture 3" descr="https://static12.tgcnt.ru/posts/_0/26/268ebbc89125f1324f5c8ad6664e91b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1684878"/>
            <a:ext cx="4483100" cy="252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fuzeservers.ru/wp-content/uploads/7/0/8/7086010169e7ed29575e8aaa3a60be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00" y="1684877"/>
            <a:ext cx="2438400" cy="25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static.tildacdn.com/tild6431-3463-4161-b339-613661656231/swagg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4131764"/>
            <a:ext cx="2597150" cy="25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4225641"/>
            <a:ext cx="3684701" cy="25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342</Words>
  <Application>Microsoft Office PowerPoint</Application>
  <PresentationFormat>Широкоэкранный</PresentationFormat>
  <Paragraphs>80</Paragraphs>
  <Slides>15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Century Gothic</vt:lpstr>
      <vt:lpstr>Arial</vt:lpstr>
      <vt:lpstr>Montserrat</vt:lpstr>
      <vt:lpstr>След самолета</vt:lpstr>
      <vt:lpstr>Презентация PowerPoint</vt:lpstr>
      <vt:lpstr>Команда разработчиков</vt:lpstr>
      <vt:lpstr>Содержание</vt:lpstr>
      <vt:lpstr>Проблема</vt:lpstr>
      <vt:lpstr>Аналоги</vt:lpstr>
      <vt:lpstr>Сравнение аналогов</vt:lpstr>
      <vt:lpstr>Конкурентное преимущество</vt:lpstr>
      <vt:lpstr>Технологии</vt:lpstr>
      <vt:lpstr>Технологии</vt:lpstr>
      <vt:lpstr>Технологии</vt:lpstr>
      <vt:lpstr>Бизнес модель</vt:lpstr>
      <vt:lpstr>Планы на развитие</vt:lpstr>
      <vt:lpstr>Планы на развитие</vt:lpstr>
      <vt:lpstr>Дизайн основных экранов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debek</cp:lastModifiedBy>
  <cp:revision>33</cp:revision>
  <dcterms:modified xsi:type="dcterms:W3CDTF">2024-03-17T12:10:59Z</dcterms:modified>
</cp:coreProperties>
</file>